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78" r:id="rId2"/>
    <p:sldId id="262" r:id="rId3"/>
    <p:sldId id="257" r:id="rId4"/>
    <p:sldId id="263" r:id="rId5"/>
    <p:sldId id="277" r:id="rId6"/>
    <p:sldId id="276" r:id="rId7"/>
    <p:sldId id="258" r:id="rId8"/>
    <p:sldId id="260" r:id="rId9"/>
    <p:sldId id="275" r:id="rId10"/>
    <p:sldId id="267" r:id="rId11"/>
    <p:sldId id="265" r:id="rId12"/>
    <p:sldId id="270" r:id="rId13"/>
    <p:sldId id="266" r:id="rId14"/>
    <p:sldId id="268" r:id="rId15"/>
    <p:sldId id="259" r:id="rId16"/>
    <p:sldId id="269" r:id="rId17"/>
    <p:sldId id="271" r:id="rId18"/>
    <p:sldId id="272" r:id="rId19"/>
    <p:sldId id="273" r:id="rId20"/>
    <p:sldId id="274" r:id="rId21"/>
    <p:sldId id="261" r:id="rId22"/>
    <p:sldId id="264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120E7-900D-4F3A-AC2C-52CFD467B543}" type="datetimeFigureOut">
              <a:rPr lang="en-US" smtClean="0"/>
              <a:pPr/>
              <a:t>1/11/2011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98E74-4501-484F-A319-BF78C9BB50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98E74-4501-484F-A319-BF78C9BB500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41458E-C914-457B-A245-8F475D50442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15D25-81F5-4F89-8BEE-A1892801E0C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47BB6-A9F0-4735-B90D-987CF65B9FC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5248B-32C7-4077-B05D-4E396733FF2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4A522-F35D-4C1D-A3F0-156B3B6334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2A7D9-32FD-4115-942D-991FB36FBB9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F6C03-A92B-40B6-9CDE-0D9EF9C4840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A9CE3-F592-49DB-AB5B-AD79A46FBD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7477D-79E0-46C5-9F9B-4648D873D2C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9E499-BABD-4F3F-8B31-5744EE9DE7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4447A-C97E-4A2A-AC09-B04523E77E3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5DA8B00-DA26-45B6-A875-8AC77C2B67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newsflash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hyperlink" Target="http://rds.yahoo.com/_ylt=A0WTefNMIJNK48oAaXKjzbkF/SIG=13didhull/EXP=1251242444/**http:/www.clipartheaven.com/clipart/people/cartoons_(m_-_s)/man_carrying_groceries_2.gi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Rusko\Desktop\Job%20Corps\Customer%20Service\Videos\Value-Added_Service_Video_7_Service_First_Video_Li.mpe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Comic Sans MS" pitchFamily="66" charset="0"/>
              </a:rPr>
              <a:t>Customer Service Training To Do List</a:t>
            </a:r>
            <a:endParaRPr lang="en-US" sz="4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51054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9 Lessons</a:t>
            </a:r>
          </a:p>
          <a:p>
            <a:r>
              <a:rPr lang="en-US" sz="2800" dirty="0" smtClean="0">
                <a:latin typeface="Comic Sans MS" pitchFamily="66" charset="0"/>
              </a:rPr>
              <a:t>1 Quiz covering the first 5 Lessons</a:t>
            </a:r>
          </a:p>
          <a:p>
            <a:r>
              <a:rPr lang="en-US" sz="2800" dirty="0" smtClean="0">
                <a:latin typeface="Comic Sans MS" pitchFamily="66" charset="0"/>
              </a:rPr>
              <a:t>Multiple Choice Final (10 Questions)</a:t>
            </a:r>
          </a:p>
          <a:p>
            <a:r>
              <a:rPr lang="en-US" sz="2800" dirty="0" smtClean="0">
                <a:latin typeface="Comic Sans MS" pitchFamily="66" charset="0"/>
              </a:rPr>
              <a:t>250 Word Essay on how Customer Service is used in your trade.</a:t>
            </a:r>
          </a:p>
          <a:p>
            <a:r>
              <a:rPr lang="en-US" sz="2800" dirty="0" smtClean="0">
                <a:latin typeface="Comic Sans MS" pitchFamily="66" charset="0"/>
              </a:rPr>
              <a:t>Analysis of the movie “Employee of the Month” from the perspective of Customer Service</a:t>
            </a:r>
          </a:p>
          <a:p>
            <a:r>
              <a:rPr lang="en-US" sz="2800" dirty="0" smtClean="0">
                <a:latin typeface="Comic Sans MS" pitchFamily="66" charset="0"/>
              </a:rPr>
              <a:t>You will receive the “Boston Region Customer Service Certification” that you can add to your resume.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1027" name="Picture 3" descr="C:\Users\Rusko\Pictures\Microsoft Clip Organizer\bd1051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0"/>
            <a:ext cx="1829714" cy="143560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Products and Services</a:t>
            </a: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19400"/>
            <a:ext cx="8686800" cy="3810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dirty="0" smtClean="0">
                <a:latin typeface="Comic Sans MS" pitchFamily="66" charset="0"/>
              </a:rPr>
              <a:t>Organizations involved in customer service offer a mixture of goods/products (items to sell) and services.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Comic Sans MS" pitchFamily="66" charset="0"/>
              </a:rPr>
              <a:t>Examples of goods/products include: Electronics, Clothes, Jewelry and Shoes.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Comic Sans MS" pitchFamily="66" charset="0"/>
              </a:rPr>
              <a:t>Examples of Services Include: Haircuts, Cell Phone Service, Cab Rides and the Delivery of goods.</a:t>
            </a:r>
          </a:p>
          <a:p>
            <a:endParaRPr lang="en-US" dirty="0"/>
          </a:p>
        </p:txBody>
      </p:sp>
      <p:pic>
        <p:nvPicPr>
          <p:cNvPr id="35842" name="Picture 2" descr="http://www.orlandoweekly.com/sb/57923/goods%20&amp;%20service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924800" cy="11239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sk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371600"/>
            <a:ext cx="3505200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384300"/>
          </a:xfrm>
        </p:spPr>
        <p:txBody>
          <a:bodyPr/>
          <a:lstStyle/>
          <a:p>
            <a:pPr algn="ctr"/>
            <a:r>
              <a:rPr lang="en-US" sz="4800" b="1" dirty="0" smtClean="0">
                <a:latin typeface="Comic Sans MS" pitchFamily="66" charset="0"/>
              </a:rPr>
              <a:t>Total Quality Management</a:t>
            </a:r>
            <a:endParaRPr lang="en-US" sz="4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63880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u="sng" dirty="0" smtClean="0">
                <a:latin typeface="Comic Sans MS" pitchFamily="66" charset="0"/>
              </a:rPr>
              <a:t>Abbreviated TQM. The overall quantifier and assurance that all parts of a company or organization are working well.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Comic Sans MS" pitchFamily="66" charset="0"/>
              </a:rPr>
              <a:t>Management of a process or product that assesses quality from start to finish.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257800"/>
            <a:ext cx="8458200" cy="167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 smtClean="0">
                <a:latin typeface="Comic Sans MS" pitchFamily="66" charset="0"/>
              </a:rPr>
              <a:t>TQM as it relates to customer service is assuring that good customer service occurs at all levels, from the part time janitor to the CEO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100"/>
            <a:ext cx="9144000" cy="16891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Who is responsible for customer service in your work environment?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0400"/>
            <a:ext cx="9144000" cy="2133600"/>
          </a:xfrm>
        </p:spPr>
        <p:txBody>
          <a:bodyPr/>
          <a:lstStyle/>
          <a:p>
            <a:pPr algn="ctr">
              <a:buNone/>
            </a:pPr>
            <a:r>
              <a:rPr lang="en-US" sz="11000" b="1" u="sng" dirty="0" smtClean="0">
                <a:latin typeface="Comic Sans MS" pitchFamily="66" charset="0"/>
              </a:rPr>
              <a:t>EVERYBODY</a:t>
            </a:r>
            <a:endParaRPr lang="en-US" sz="11000" b="1" u="sng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384300"/>
          </a:xfrm>
        </p:spPr>
        <p:txBody>
          <a:bodyPr/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Customer Experience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1295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dirty="0" smtClean="0"/>
              <a:t>What people think should happen and how they think they should be treated when asking for or receiving customer service.</a:t>
            </a:r>
          </a:p>
          <a:p>
            <a:pPr>
              <a:lnSpc>
                <a:spcPct val="80000"/>
              </a:lnSpc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949238"/>
            <a:ext cx="6553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b="1" u="sng" dirty="0" smtClean="0"/>
              <a:t>Satisfied </a:t>
            </a:r>
            <a:r>
              <a:rPr lang="en-US" sz="3100" u="sng" dirty="0" smtClean="0"/>
              <a:t>– Customer satisfaction is when a customer is happy, pleased, and satisfied with a good or service they have received.</a:t>
            </a:r>
          </a:p>
          <a:p>
            <a:pPr>
              <a:lnSpc>
                <a:spcPct val="80000"/>
              </a:lnSpc>
              <a:buNone/>
            </a:pPr>
            <a:endParaRPr lang="en-US" sz="3100" u="sng" dirty="0" smtClean="0"/>
          </a:p>
        </p:txBody>
      </p:sp>
      <p:pic>
        <p:nvPicPr>
          <p:cNvPr id="2050" name="Picture 2" descr="http://rds.yahoo.com/_ylt=A0WTefeZTJNK.QgAxwGjzbkF/SIG=12rsdq1tq/EXP=1251253785/**http%3A/www.customerservicemanager.com/images/dt-unhappy-customer-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876800"/>
            <a:ext cx="1371600" cy="1524000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http://rds.yahoo.com/_ylt=A0WTefbBTJNKFzoB2uajzbkF/SIG=129cta76d/EXP=1251253825/**http%3A/yorkcarp.ipower.com/images/happy_customer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048000"/>
            <a:ext cx="1428750" cy="1428750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133600" y="4876800"/>
            <a:ext cx="678180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b="1" dirty="0" smtClean="0"/>
              <a:t>Dissatisfied </a:t>
            </a:r>
            <a:r>
              <a:rPr lang="en-US" sz="3100" dirty="0" smtClean="0"/>
              <a:t>– The exchange of goods and services have not been a good experience for the customer.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Comic Sans MS" pitchFamily="66" charset="0"/>
              </a:rPr>
              <a:t>Customer Experience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1480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en-US" sz="2800" dirty="0" smtClean="0">
                <a:latin typeface="Comic Sans MS" pitchFamily="66" charset="0"/>
              </a:rPr>
              <a:t>When a customer is satisfied they are more likely to return to your business, and this creates customer loyalty.</a:t>
            </a:r>
          </a:p>
          <a:p>
            <a:pPr>
              <a:lnSpc>
                <a:spcPct val="80000"/>
              </a:lnSpc>
            </a:pPr>
            <a:endParaRPr lang="en-US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800" b="1" u="sng" dirty="0" smtClean="0">
                <a:latin typeface="Comic Sans MS" pitchFamily="66" charset="0"/>
              </a:rPr>
              <a:t>Customer Loyalty </a:t>
            </a:r>
            <a:r>
              <a:rPr lang="en-US" sz="2800" u="sng" dirty="0" smtClean="0">
                <a:latin typeface="Comic Sans MS" pitchFamily="66" charset="0"/>
              </a:rPr>
              <a:t>– Customers return to the same  business and/or service deliverer.</a:t>
            </a:r>
          </a:p>
          <a:p>
            <a:pPr>
              <a:lnSpc>
                <a:spcPct val="80000"/>
              </a:lnSpc>
            </a:pPr>
            <a:endParaRPr lang="en-US" sz="2800" u="sng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800" u="sng" dirty="0" smtClean="0">
                <a:latin typeface="Comic Sans MS" pitchFamily="66" charset="0"/>
              </a:rPr>
              <a:t>Customer loyalty will only happen when customers are receiving what they want.  What the customer wants is customer preference.</a:t>
            </a:r>
          </a:p>
          <a:p>
            <a:pPr>
              <a:lnSpc>
                <a:spcPct val="80000"/>
              </a:lnSpc>
            </a:pPr>
            <a:endParaRPr lang="en-US" sz="28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Comic Sans MS" pitchFamily="66" charset="0"/>
              </a:rPr>
              <a:t>Customer Preference </a:t>
            </a:r>
            <a:r>
              <a:rPr lang="en-US" sz="2800" dirty="0" smtClean="0">
                <a:latin typeface="Comic Sans MS" pitchFamily="66" charset="0"/>
              </a:rPr>
              <a:t>– Customers’ individual likes and dislikes.</a:t>
            </a:r>
          </a:p>
          <a:p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Added Value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en-US" sz="4000" u="sng" dirty="0" smtClean="0">
                <a:latin typeface="Comic Sans MS" pitchFamily="66" charset="0"/>
              </a:rPr>
              <a:t>The </a:t>
            </a:r>
            <a:r>
              <a:rPr lang="en-US" sz="4000" u="sng" dirty="0">
                <a:latin typeface="Comic Sans MS" pitchFamily="66" charset="0"/>
              </a:rPr>
              <a:t>extra, over and above the </a:t>
            </a:r>
            <a:r>
              <a:rPr lang="en-US" sz="4000" u="sng" dirty="0" smtClean="0">
                <a:latin typeface="Comic Sans MS" pitchFamily="66" charset="0"/>
              </a:rPr>
              <a:t>basic </a:t>
            </a:r>
            <a:r>
              <a:rPr lang="en-US" sz="4000" u="sng" dirty="0">
                <a:latin typeface="Comic Sans MS" pitchFamily="66" charset="0"/>
              </a:rPr>
              <a:t>product or service that an organization makes to its customer</a:t>
            </a:r>
            <a:r>
              <a:rPr lang="en-US" sz="4000" dirty="0" smtClean="0"/>
              <a:t>.</a:t>
            </a:r>
          </a:p>
          <a:p>
            <a:pPr algn="ctr">
              <a:lnSpc>
                <a:spcPct val="80000"/>
              </a:lnSpc>
              <a:buNone/>
            </a:pPr>
            <a:endParaRPr lang="en-US" sz="4000" dirty="0" smtClean="0"/>
          </a:p>
          <a:p>
            <a:pPr algn="ctr">
              <a:lnSpc>
                <a:spcPct val="80000"/>
              </a:lnSpc>
              <a:buNone/>
            </a:pPr>
            <a:endParaRPr lang="en-US" dirty="0" smtClean="0"/>
          </a:p>
        </p:txBody>
      </p:sp>
      <p:pic>
        <p:nvPicPr>
          <p:cNvPr id="5127" name="Picture 7" descr="Shoes - Buy One, Get One Free by nearthecastl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3733800"/>
            <a:ext cx="3997375" cy="2438400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9" name="Picture 9" descr="View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276600"/>
            <a:ext cx="2923643" cy="3352801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omic Sans MS" pitchFamily="66" charset="0"/>
              </a:rPr>
              <a:t>Hooray!!!!!!!! Movie Time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5" name="Value-Added_Service_Video_7_Service_First_Video_Li.mpe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447800"/>
            <a:ext cx="6858000" cy="51435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6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Specific Examples of Added Value in HBI (Plu, EW, FM, Carp):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Fix something small free of charge like a squeaky hinge, small leak, level picture frame.</a:t>
            </a:r>
          </a:p>
          <a:p>
            <a:r>
              <a:rPr lang="en-US" u="sng" dirty="0" smtClean="0">
                <a:latin typeface="Comic Sans MS" pitchFamily="66" charset="0"/>
              </a:rPr>
              <a:t>Explain what your doing to the customer and explain how it is part of the bigger project</a:t>
            </a:r>
          </a:p>
          <a:p>
            <a:r>
              <a:rPr lang="en-US" u="sng" dirty="0" smtClean="0">
                <a:latin typeface="Comic Sans MS" pitchFamily="66" charset="0"/>
              </a:rPr>
              <a:t>Help carry in groceries</a:t>
            </a:r>
            <a:endParaRPr lang="en-US" u="sng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50821">
            <a:off x="6468482" y="4619199"/>
            <a:ext cx="2292307" cy="1750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100"/>
            <a:ext cx="9372600" cy="1384300"/>
          </a:xfrm>
        </p:spPr>
        <p:txBody>
          <a:bodyPr/>
          <a:lstStyle/>
          <a:p>
            <a:r>
              <a:rPr lang="en-US" sz="4000" b="1" dirty="0" smtClean="0">
                <a:latin typeface="Comic Sans MS" pitchFamily="66" charset="0"/>
              </a:rPr>
              <a:t>Added Value in the Medical Trades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6934200" cy="4114800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Make patients feel more comfortable</a:t>
            </a:r>
          </a:p>
          <a:p>
            <a:r>
              <a:rPr lang="en-US" u="sng" dirty="0" smtClean="0">
                <a:latin typeface="Comic Sans MS" pitchFamily="66" charset="0"/>
              </a:rPr>
              <a:t>Offer candy or a sticker to younger patients</a:t>
            </a:r>
          </a:p>
          <a:p>
            <a:r>
              <a:rPr lang="en-US" u="sng" dirty="0" smtClean="0">
                <a:latin typeface="Comic Sans MS" pitchFamily="66" charset="0"/>
              </a:rPr>
              <a:t>Let patients use the phone for a ride or call them a cab</a:t>
            </a:r>
          </a:p>
          <a:p>
            <a:r>
              <a:rPr lang="en-US" u="sng" dirty="0" smtClean="0">
                <a:latin typeface="Comic Sans MS" pitchFamily="66" charset="0"/>
              </a:rPr>
              <a:t>Nursing assistants can give birthday cards, cakes or just spend extra time with their lonely patients</a:t>
            </a:r>
            <a:endParaRPr lang="en-US" u="sng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220064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Added Value in MO 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Allow customers to use the phone for a ride afterwards</a:t>
            </a:r>
          </a:p>
          <a:p>
            <a:r>
              <a:rPr lang="en-US" u="sng" dirty="0" smtClean="0">
                <a:latin typeface="Comic Sans MS" pitchFamily="66" charset="0"/>
              </a:rPr>
              <a:t>Help customer complete paper work</a:t>
            </a:r>
          </a:p>
          <a:p>
            <a:r>
              <a:rPr lang="en-US" u="sng" dirty="0" smtClean="0">
                <a:latin typeface="Comic Sans MS" pitchFamily="66" charset="0"/>
              </a:rPr>
              <a:t>Have candy on your desk for internal or external customers</a:t>
            </a:r>
          </a:p>
          <a:p>
            <a:r>
              <a:rPr lang="en-US" u="sng" dirty="0" smtClean="0">
                <a:latin typeface="Comic Sans MS" pitchFamily="66" charset="0"/>
              </a:rPr>
              <a:t>Help internal customers with projects or assignments</a:t>
            </a:r>
            <a:endParaRPr lang="en-US" u="sng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17516">
            <a:off x="5894142" y="5376086"/>
            <a:ext cx="1599511" cy="1356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981200"/>
            <a:ext cx="7391400" cy="1384300"/>
          </a:xfrm>
          <a:effectLst/>
        </p:spPr>
        <p:txBody>
          <a:bodyPr/>
          <a:lstStyle/>
          <a:p>
            <a:pPr algn="ctr"/>
            <a:r>
              <a:rPr lang="en-US" sz="60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Customer Service </a:t>
            </a:r>
            <a:r>
              <a:rPr lang="en-US" sz="60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Training</a:t>
            </a:r>
            <a:endParaRPr lang="en-US" sz="60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57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latin typeface="Comic Sans MS" pitchFamily="66" charset="0"/>
              </a:rPr>
              <a:t>Lesson One</a:t>
            </a:r>
          </a:p>
          <a:p>
            <a:pPr algn="ctr"/>
            <a:r>
              <a:rPr lang="en-US" b="1" dirty="0">
                <a:latin typeface="Comic Sans MS" pitchFamily="66" charset="0"/>
              </a:rPr>
              <a:t>What is Customer Service?</a:t>
            </a:r>
          </a:p>
          <a:p>
            <a:pPr algn="ctr"/>
            <a:r>
              <a:rPr lang="en-US" b="1" dirty="0">
                <a:latin typeface="Comic Sans MS" pitchFamily="66" charset="0"/>
              </a:rPr>
              <a:t>Why is It Important?</a:t>
            </a:r>
          </a:p>
          <a:p>
            <a:endParaRPr lang="en-US" dirty="0"/>
          </a:p>
        </p:txBody>
      </p:sp>
      <p:pic>
        <p:nvPicPr>
          <p:cNvPr id="1026" name="Picture 2" descr="C:\Users\Rusko\Pictures\Microsoft Clip Organizer\bd1051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743200"/>
            <a:ext cx="2438400" cy="1913188"/>
          </a:xfrm>
          <a:prstGeom prst="rect">
            <a:avLst/>
          </a:prstGeom>
          <a:noFill/>
        </p:spPr>
      </p:pic>
      <p:pic>
        <p:nvPicPr>
          <p:cNvPr id="1027" name="Picture 3" descr="C:\Users\Rusko\Pictures\Microsoft Clip Organizer\j041152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743200"/>
            <a:ext cx="1584325" cy="18415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Added Value in Security and Culinary Arts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Security:</a:t>
            </a:r>
          </a:p>
          <a:p>
            <a:r>
              <a:rPr lang="en-US" u="sng" dirty="0" smtClean="0">
                <a:latin typeface="Comic Sans MS" pitchFamily="66" charset="0"/>
              </a:rPr>
              <a:t>Give customers directions</a:t>
            </a:r>
          </a:p>
          <a:p>
            <a:r>
              <a:rPr lang="en-US" u="sng" dirty="0" smtClean="0">
                <a:latin typeface="Comic Sans MS" pitchFamily="66" charset="0"/>
              </a:rPr>
              <a:t>Walk internal customers to the car</a:t>
            </a:r>
          </a:p>
          <a:p>
            <a:r>
              <a:rPr lang="en-US" u="sng" dirty="0" smtClean="0">
                <a:latin typeface="Comic Sans MS" pitchFamily="66" charset="0"/>
              </a:rPr>
              <a:t>Water plants and feed fish on weekends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Culinary:</a:t>
            </a:r>
          </a:p>
          <a:p>
            <a:r>
              <a:rPr lang="en-US" u="sng" dirty="0" smtClean="0">
                <a:latin typeface="Comic Sans MS" pitchFamily="66" charset="0"/>
              </a:rPr>
              <a:t>Offer a free dessert for customers having a birthday</a:t>
            </a:r>
          </a:p>
          <a:p>
            <a:r>
              <a:rPr lang="en-US" u="sng" dirty="0" smtClean="0">
                <a:latin typeface="Comic Sans MS" pitchFamily="66" charset="0"/>
              </a:rPr>
              <a:t>Help internal customers with their line duties</a:t>
            </a:r>
            <a:endParaRPr lang="en-US" u="sng" dirty="0">
              <a:latin typeface="Comic Sans MS" pitchFamily="66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4990">
            <a:off x="7381362" y="1038613"/>
            <a:ext cx="1112758" cy="2028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4343400"/>
            <a:ext cx="1177305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pPr algn="ctr"/>
            <a:r>
              <a:rPr lang="en-US" sz="4000" b="1" dirty="0">
                <a:latin typeface="Comic Sans MS" pitchFamily="66" charset="0"/>
              </a:rPr>
              <a:t>How does Customer Service Benefit Companies and </a:t>
            </a:r>
            <a:r>
              <a:rPr lang="en-US" sz="4000" b="1" dirty="0" smtClean="0">
                <a:latin typeface="Comic Sans MS" pitchFamily="66" charset="0"/>
              </a:rPr>
              <a:t>Organizations ?</a:t>
            </a:r>
            <a:endParaRPr lang="en-US" sz="4000" b="1" dirty="0"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3352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Competitive </a:t>
            </a:r>
            <a:r>
              <a:rPr lang="en-US" sz="2000" dirty="0">
                <a:latin typeface="Comic Sans MS" pitchFamily="66" charset="0"/>
              </a:rPr>
              <a:t>advantage – Customer Service is the number one </a:t>
            </a:r>
            <a:r>
              <a:rPr lang="en-US" sz="2000" dirty="0" smtClean="0">
                <a:latin typeface="Comic Sans MS" pitchFamily="66" charset="0"/>
              </a:rPr>
              <a:t>differentiator in </a:t>
            </a:r>
            <a:r>
              <a:rPr lang="en-US" sz="2000" dirty="0">
                <a:latin typeface="Comic Sans MS" pitchFamily="66" charset="0"/>
              </a:rPr>
              <a:t>a competitive market place. (R. Moment, </a:t>
            </a:r>
            <a:r>
              <a:rPr lang="en-US" sz="2000" dirty="0" smtClean="0">
                <a:latin typeface="Comic Sans MS" pitchFamily="66" charset="0"/>
              </a:rPr>
              <a:t>2008 )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Comic Sans MS" pitchFamily="66" charset="0"/>
              </a:rPr>
              <a:t>Competitive advantage </a:t>
            </a:r>
            <a:r>
              <a:rPr lang="en-US" sz="2000" dirty="0" smtClean="0">
                <a:latin typeface="Comic Sans MS" pitchFamily="66" charset="0"/>
              </a:rPr>
              <a:t>– Nearly </a:t>
            </a:r>
            <a:r>
              <a:rPr lang="en-US" sz="2000" dirty="0">
                <a:latin typeface="Comic Sans MS" pitchFamily="66" charset="0"/>
              </a:rPr>
              <a:t>all customers would recommend a company to their friends if a complaint had been resolved efficiently (Institute of Customer Service</a:t>
            </a:r>
            <a:r>
              <a:rPr lang="en-US" sz="2000" dirty="0" smtClean="0">
                <a:latin typeface="Comic Sans MS" pitchFamily="66" charset="0"/>
              </a:rPr>
              <a:t>).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Financial Benefit</a:t>
            </a:r>
            <a:r>
              <a:rPr lang="en-US" dirty="0" smtClean="0">
                <a:latin typeface="Comic Sans MS" pitchFamily="66" charset="0"/>
              </a:rPr>
              <a:t>– </a:t>
            </a:r>
            <a:r>
              <a:rPr lang="en-US" u="sng" dirty="0">
                <a:latin typeface="Comic Sans MS" pitchFamily="66" charset="0"/>
              </a:rPr>
              <a:t>It costs five times more to get a customer </a:t>
            </a:r>
            <a:r>
              <a:rPr lang="en-US" u="sng" dirty="0" smtClean="0">
                <a:latin typeface="Comic Sans MS" pitchFamily="66" charset="0"/>
              </a:rPr>
              <a:t>than to </a:t>
            </a:r>
            <a:r>
              <a:rPr lang="en-US" u="sng" dirty="0">
                <a:latin typeface="Comic Sans MS" pitchFamily="66" charset="0"/>
              </a:rPr>
              <a:t>keep a customer</a:t>
            </a:r>
            <a:r>
              <a:rPr lang="en-US" u="sng" dirty="0" smtClean="0">
                <a:latin typeface="Comic Sans MS" pitchFamily="66" charset="0"/>
              </a:rPr>
              <a:t>.</a:t>
            </a:r>
            <a:endParaRPr lang="en-US" sz="2000" u="sng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Financial Benefit– </a:t>
            </a:r>
            <a:r>
              <a:rPr lang="en-US" sz="2000" dirty="0">
                <a:latin typeface="Comic Sans MS" pitchFamily="66" charset="0"/>
              </a:rPr>
              <a:t>Most customers would pay more for excellent service (</a:t>
            </a:r>
            <a:r>
              <a:rPr lang="en-US" sz="2000" dirty="0" smtClean="0">
                <a:latin typeface="Comic Sans MS" pitchFamily="66" charset="0"/>
              </a:rPr>
              <a:t>Institute of </a:t>
            </a:r>
            <a:r>
              <a:rPr lang="en-US" sz="2000" dirty="0">
                <a:latin typeface="Comic Sans MS" pitchFamily="66" charset="0"/>
              </a:rPr>
              <a:t>Customer Service</a:t>
            </a:r>
            <a:r>
              <a:rPr lang="en-US" sz="2000" dirty="0" smtClean="0">
                <a:latin typeface="Comic Sans MS" pitchFamily="66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Total  Quality Management 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mic Sans MS" pitchFamily="66" charset="0"/>
            </a:endParaRPr>
          </a:p>
        </p:txBody>
      </p:sp>
      <p:pic>
        <p:nvPicPr>
          <p:cNvPr id="1026" name="Picture 2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097176"/>
            <a:ext cx="1600200" cy="156566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Terminology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 dirty="0"/>
              <a:t>Added Value </a:t>
            </a:r>
            <a:r>
              <a:rPr lang="en-US" sz="1600" dirty="0"/>
              <a:t>– The extra, over and above the basic product or service that an organization makes to its customer.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Customer </a:t>
            </a:r>
            <a:r>
              <a:rPr lang="en-US" sz="1600" dirty="0"/>
              <a:t>– Someone who receives customer service from a service deliverer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Internal </a:t>
            </a:r>
            <a:r>
              <a:rPr lang="en-US" sz="1600" dirty="0"/>
              <a:t>– A customer from another part of the same organization.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External </a:t>
            </a:r>
            <a:r>
              <a:rPr lang="en-US" sz="1600" dirty="0"/>
              <a:t>– A private individual or someone who comes from another organization.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Satisfied </a:t>
            </a:r>
            <a:r>
              <a:rPr lang="en-US" sz="1600" dirty="0"/>
              <a:t>– Customer satisfaction is when a customer is happy, pleased, and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satisfied with a good or service they have received.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</a:t>
            </a:r>
            <a:r>
              <a:rPr lang="en-US" sz="1600" b="1" dirty="0"/>
              <a:t>Dissatisfied </a:t>
            </a:r>
            <a:r>
              <a:rPr lang="en-US" sz="1600" dirty="0"/>
              <a:t>– The exchange of goods and services have not been a good experience for the customer.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Customer Experience </a:t>
            </a:r>
            <a:r>
              <a:rPr lang="en-US" sz="1600" dirty="0"/>
              <a:t>– What people think should happen and how they think they should be treated when asking for or receiving customer service.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Customer Loyalty </a:t>
            </a:r>
            <a:r>
              <a:rPr lang="en-US" sz="1600" dirty="0"/>
              <a:t>– Customers return to the same service deliverer.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Customer Preference </a:t>
            </a:r>
            <a:r>
              <a:rPr lang="en-US" sz="1600" dirty="0"/>
              <a:t>– Customers’ individual likes and dislikes.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Products and Services </a:t>
            </a:r>
            <a:r>
              <a:rPr lang="en-US" sz="1600" dirty="0"/>
              <a:t>– Organizations involved in customer service offer a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mixture of products (items to sell) and services.</a:t>
            </a:r>
          </a:p>
          <a:p>
            <a:pPr>
              <a:lnSpc>
                <a:spcPct val="80000"/>
              </a:lnSpc>
            </a:pPr>
            <a:r>
              <a:rPr lang="en-US" sz="1600" b="1" dirty="0"/>
              <a:t>Total Quality Management </a:t>
            </a:r>
            <a:r>
              <a:rPr lang="en-US" sz="1600" dirty="0"/>
              <a:t>– Abbreviated TQM. The overall quantifier and assurance that all parts of a company or organization are working well. Management of a process or product that assesses quality from start to finish.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620000" cy="1384300"/>
          </a:xfrm>
        </p:spPr>
        <p:txBody>
          <a:bodyPr/>
          <a:lstStyle/>
          <a:p>
            <a:r>
              <a:rPr lang="en-US" b="1" dirty="0">
                <a:latin typeface="Comic Sans MS" pitchFamily="66" charset="0"/>
              </a:rPr>
              <a:t>After this lesson you will…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17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Understand </a:t>
            </a:r>
            <a:r>
              <a:rPr lang="en-US" dirty="0">
                <a:latin typeface="Comic Sans MS" pitchFamily="66" charset="0"/>
              </a:rPr>
              <a:t>the importance of taking and completing customer service training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mic Sans MS" pitchFamily="66" charset="0"/>
              </a:rPr>
              <a:t>Be able to define customer service and it components.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mic Sans MS" pitchFamily="66" charset="0"/>
              </a:rPr>
              <a:t>Be able to explain the importance of good customer service</a:t>
            </a:r>
            <a:r>
              <a:rPr lang="en-US" dirty="0"/>
              <a:t>.</a:t>
            </a:r>
          </a:p>
        </p:txBody>
      </p:sp>
      <p:pic>
        <p:nvPicPr>
          <p:cNvPr id="4" name="Picture 11" descr="http://rds.yahoo.com/_ylt=A0WTb_ibFpNKpY4Ae8mjzbkF/SIG=12dtlpbfb/EXP=1251239963/**http%3A/businessofficeservices.com/CustomerServPrior2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61024">
            <a:off x="6324600" y="4724400"/>
            <a:ext cx="1263795" cy="16564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84300"/>
          </a:xfrm>
        </p:spPr>
        <p:txBody>
          <a:bodyPr/>
          <a:lstStyle/>
          <a:p>
            <a:pPr algn="ctr"/>
            <a:r>
              <a:rPr lang="en-US" sz="6600" b="1" dirty="0" smtClean="0">
                <a:latin typeface="Comic Sans MS" pitchFamily="66" charset="0"/>
              </a:rPr>
              <a:t>Customers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1295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3100" b="1" u="sng" dirty="0" smtClean="0">
                <a:latin typeface="Comic Sans MS" pitchFamily="66" charset="0"/>
              </a:rPr>
              <a:t>Customer </a:t>
            </a:r>
            <a:r>
              <a:rPr lang="en-US" sz="3100" u="sng" dirty="0" smtClean="0">
                <a:latin typeface="Comic Sans MS" pitchFamily="66" charset="0"/>
              </a:rPr>
              <a:t>– Someone who receives customer service from a service deliverer.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3100" u="sng" dirty="0" smtClean="0">
                <a:latin typeface="Comic Sans MS" pitchFamily="66" charset="0"/>
              </a:rPr>
              <a:t>They can be either a person or company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</p:txBody>
      </p:sp>
      <p:pic>
        <p:nvPicPr>
          <p:cNvPr id="12292" name="Picture 4" descr="http://rds.yahoo.com/_ylt=A0WTefh7SJNKUYEA6iyjzbkF/SIG=12fkgvl0v/EXP=1251252731/**http%3A/www.southernimperial.com/photos/customer_serv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49767">
            <a:off x="4387943" y="3206761"/>
            <a:ext cx="4483161" cy="2505296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04800" y="2667000"/>
            <a:ext cx="441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Webster Dictionary Defines customer as:</a:t>
            </a: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“A person Who Buys.”</a:t>
            </a: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“A person with whom one has dealings.”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676400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The two types of Customers…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5791200" cy="4114800"/>
          </a:xfrm>
        </p:spPr>
        <p:txBody>
          <a:bodyPr/>
          <a:lstStyle/>
          <a:p>
            <a:r>
              <a:rPr lang="en-US" sz="2800" b="1" u="sng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External Customer</a:t>
            </a:r>
            <a:r>
              <a:rPr lang="en-US" sz="2800" u="sng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– A private individual or someone who comes from another organization. A Paying Customer</a:t>
            </a:r>
          </a:p>
          <a:p>
            <a:pPr>
              <a:buNone/>
            </a:pPr>
            <a:endParaRPr lang="en-US" sz="2800" u="sng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Internal Customer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A customer from another part of the same organization. Examples Include: Co-workers, Classmates</a:t>
            </a:r>
            <a:r>
              <a:rPr lang="en-US" sz="28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Supervisors,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and Managers</a:t>
            </a:r>
          </a:p>
          <a:p>
            <a:endParaRPr lang="en-US" dirty="0"/>
          </a:p>
        </p:txBody>
      </p:sp>
      <p:pic>
        <p:nvPicPr>
          <p:cNvPr id="5" name="Picture 2" descr="http://rds.yahoo.com/_ylt=A0WTefQXRZNK1hsAWeWjzbkF/SIG=12g4nh832/EXP=1251251863/**http%3A/www.ta.toppan.com/images/sections/CustomerService.jpg"/>
          <p:cNvPicPr>
            <a:picLocks noChangeAspect="1" noChangeArrowheads="1"/>
          </p:cNvPicPr>
          <p:nvPr/>
        </p:nvPicPr>
        <p:blipFill>
          <a:blip r:embed="rId2" cstate="print"/>
          <a:srcRect l="23304" t="8958" r="28909"/>
          <a:stretch>
            <a:fillRect/>
          </a:stretch>
        </p:blipFill>
        <p:spPr bwMode="auto">
          <a:xfrm rot="20757598">
            <a:off x="5866877" y="2240901"/>
            <a:ext cx="3048000" cy="2264229"/>
          </a:xfrm>
          <a:prstGeom prst="round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Did you say Co-Workers are customers too?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181600" cy="41148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Most Employees will provide service to co-workers more often</a:t>
            </a:r>
          </a:p>
          <a:p>
            <a:r>
              <a:rPr lang="en-US" dirty="0" smtClean="0">
                <a:latin typeface="Comic Sans MS" pitchFamily="66" charset="0"/>
              </a:rPr>
              <a:t>What goes around comes around.</a:t>
            </a:r>
          </a:p>
          <a:p>
            <a:r>
              <a:rPr lang="en-US" dirty="0" smtClean="0">
                <a:latin typeface="Comic Sans MS" pitchFamily="66" charset="0"/>
              </a:rPr>
              <a:t>Happiness spreads</a:t>
            </a:r>
          </a:p>
          <a:p>
            <a:r>
              <a:rPr lang="en-US" dirty="0" smtClean="0">
                <a:latin typeface="Comic Sans MS" pitchFamily="66" charset="0"/>
              </a:rPr>
              <a:t>Starts at the top, ends with the customer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2" descr="http://netdna.copyblogger.com/images/emo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0701">
            <a:off x="5790818" y="2590419"/>
            <a:ext cx="2489120" cy="248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384300"/>
          </a:xfrm>
        </p:spPr>
        <p:txBody>
          <a:bodyPr/>
          <a:lstStyle/>
          <a:p>
            <a:r>
              <a:rPr lang="en-US" b="1" dirty="0">
                <a:latin typeface="Comic Sans MS" pitchFamily="66" charset="0"/>
              </a:rPr>
              <a:t>What is Customer Service?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322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omic Sans MS" pitchFamily="66" charset="0"/>
              </a:rPr>
              <a:t>The institute of Customer Service defines customer service as :</a:t>
            </a:r>
            <a:endParaRPr lang="en-US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 u="sng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3400" b="1" u="sng" dirty="0">
                <a:latin typeface="Comic Sans MS" pitchFamily="66" charset="0"/>
              </a:rPr>
              <a:t>T</a:t>
            </a:r>
            <a:r>
              <a:rPr lang="en-US" sz="3400" b="1" u="sng" dirty="0" smtClean="0">
                <a:latin typeface="Comic Sans MS" pitchFamily="66" charset="0"/>
              </a:rPr>
              <a:t>he </a:t>
            </a:r>
            <a:r>
              <a:rPr lang="en-US" sz="3400" b="1" u="sng" dirty="0">
                <a:latin typeface="Comic Sans MS" pitchFamily="66" charset="0"/>
              </a:rPr>
              <a:t>sum total of what an organization does to meet customer expectations and to </a:t>
            </a:r>
            <a:r>
              <a:rPr lang="en-US" sz="3400" b="1" u="sng" dirty="0" smtClean="0">
                <a:latin typeface="Comic Sans MS" pitchFamily="66" charset="0"/>
              </a:rPr>
              <a:t>produce </a:t>
            </a:r>
            <a:r>
              <a:rPr lang="en-US" sz="3400" b="1" u="sng" dirty="0">
                <a:latin typeface="Comic Sans MS" pitchFamily="66" charset="0"/>
              </a:rPr>
              <a:t>customer satisfaction</a:t>
            </a:r>
            <a:r>
              <a:rPr lang="en-US" sz="3400" b="1" dirty="0">
                <a:latin typeface="Comic Sans MS" pitchFamily="66" charset="0"/>
              </a:rPr>
              <a:t>. </a:t>
            </a:r>
            <a:endParaRPr lang="en-US" sz="3400" b="1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Comic Sans MS" pitchFamily="66" charset="0"/>
              </a:rPr>
              <a:t>Customer </a:t>
            </a:r>
            <a:r>
              <a:rPr lang="en-US" dirty="0">
                <a:latin typeface="Comic Sans MS" pitchFamily="66" charset="0"/>
              </a:rPr>
              <a:t>service generally involves service teamwork and service partnerships.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r>
              <a:rPr lang="en-US" sz="4000" b="1" dirty="0">
                <a:latin typeface="Comic Sans MS" pitchFamily="66" charset="0"/>
              </a:rPr>
              <a:t>Why is customer service important?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3116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omic Sans MS" pitchFamily="66" charset="0"/>
              </a:rPr>
              <a:t>Increases </a:t>
            </a:r>
            <a:r>
              <a:rPr lang="en-US" dirty="0" smtClean="0">
                <a:latin typeface="Comic Sans MS" pitchFamily="66" charset="0"/>
              </a:rPr>
              <a:t>your employability</a:t>
            </a:r>
          </a:p>
          <a:p>
            <a:pPr>
              <a:lnSpc>
                <a:spcPct val="90000"/>
              </a:lnSpc>
              <a:buNone/>
            </a:pPr>
            <a:endParaRPr 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mic Sans MS" pitchFamily="66" charset="0"/>
              </a:rPr>
              <a:t>Makes you </a:t>
            </a:r>
            <a:r>
              <a:rPr lang="en-US">
                <a:latin typeface="Comic Sans MS" pitchFamily="66" charset="0"/>
              </a:rPr>
              <a:t>an </a:t>
            </a:r>
            <a:r>
              <a:rPr lang="en-US" smtClean="0">
                <a:latin typeface="Comic Sans MS" pitchFamily="66" charset="0"/>
              </a:rPr>
              <a:t>valuable </a:t>
            </a:r>
            <a:r>
              <a:rPr lang="en-US" dirty="0" smtClean="0">
                <a:latin typeface="Comic Sans MS" pitchFamily="66" charset="0"/>
              </a:rPr>
              <a:t>employee.</a:t>
            </a:r>
          </a:p>
          <a:p>
            <a:pPr>
              <a:lnSpc>
                <a:spcPct val="90000"/>
              </a:lnSpc>
            </a:pPr>
            <a:endParaRPr 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mic Sans MS" pitchFamily="66" charset="0"/>
              </a:rPr>
              <a:t>Only 1 out of 4 employees feel qualified to deal with customer complaints (ICS</a:t>
            </a:r>
            <a:r>
              <a:rPr lang="en-US" dirty="0" smtClean="0">
                <a:latin typeface="Comic Sans MS" pitchFamily="66" charset="0"/>
              </a:rPr>
              <a:t>). </a:t>
            </a:r>
          </a:p>
          <a:p>
            <a:pPr>
              <a:lnSpc>
                <a:spcPct val="90000"/>
              </a:lnSpc>
            </a:pPr>
            <a:endParaRPr 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mic Sans MS" pitchFamily="66" charset="0"/>
              </a:rPr>
              <a:t>Only 1 out of 3 customer-facing staff are trained to deal with angry customers (ICS)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384300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In order to provide customer service as a team, employees must…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 pitchFamily="66" charset="0"/>
              </a:rPr>
              <a:t>Actively listen</a:t>
            </a:r>
            <a:r>
              <a:rPr lang="en-US" u="sng" dirty="0" smtClean="0">
                <a:latin typeface="Comic Sans MS" pitchFamily="66" charset="0"/>
              </a:rPr>
              <a:t>: Listen to understand the message. </a:t>
            </a:r>
          </a:p>
          <a:p>
            <a:r>
              <a:rPr lang="en-US" b="1" u="sng" dirty="0" smtClean="0">
                <a:latin typeface="Comic Sans MS" pitchFamily="66" charset="0"/>
              </a:rPr>
              <a:t>Practice Tolerance: </a:t>
            </a:r>
            <a:r>
              <a:rPr lang="en-US" u="sng" dirty="0" smtClean="0">
                <a:latin typeface="Comic Sans MS" pitchFamily="66" charset="0"/>
              </a:rPr>
              <a:t>Accept the fact that others may have views and opinions different than yours. </a:t>
            </a:r>
            <a:r>
              <a:rPr lang="en-US" b="1" u="sng" dirty="0" smtClean="0">
                <a:latin typeface="Comic Sans MS" pitchFamily="66" charset="0"/>
              </a:rPr>
              <a:t>Avoid Disrespecting others</a:t>
            </a:r>
          </a:p>
          <a:p>
            <a:r>
              <a:rPr lang="en-US" b="1" u="sng" dirty="0" smtClean="0">
                <a:latin typeface="Comic Sans MS" pitchFamily="66" charset="0"/>
              </a:rPr>
              <a:t>Compromise: </a:t>
            </a:r>
            <a:r>
              <a:rPr lang="en-US" u="sng" dirty="0" smtClean="0">
                <a:latin typeface="Comic Sans MS" pitchFamily="66" charset="0"/>
              </a:rPr>
              <a:t>Meet half way so both parties are satisfied by being tolerant.</a:t>
            </a:r>
            <a:endParaRPr lang="en-US" b="1" u="sng" dirty="0" smtClean="0">
              <a:latin typeface="Comic Sans MS" pitchFamily="66" charset="0"/>
            </a:endParaRPr>
          </a:p>
          <a:p>
            <a:pPr>
              <a:buNone/>
            </a:pP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3023</TotalTime>
  <Words>1176</Words>
  <Application>Microsoft Office PowerPoint</Application>
  <PresentationFormat>On-screen Show (4:3)</PresentationFormat>
  <Paragraphs>138</Paragraphs>
  <Slides>22</Slides>
  <Notes>12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Ocean</vt:lpstr>
      <vt:lpstr>Customer Service Training To Do List</vt:lpstr>
      <vt:lpstr>Customer Service Training</vt:lpstr>
      <vt:lpstr>After this lesson you will…</vt:lpstr>
      <vt:lpstr>Customers</vt:lpstr>
      <vt:lpstr>The two types of Customers…</vt:lpstr>
      <vt:lpstr>Did you say Co-Workers are customers too?</vt:lpstr>
      <vt:lpstr>What is Customer Service?</vt:lpstr>
      <vt:lpstr>Why is customer service important?</vt:lpstr>
      <vt:lpstr>In order to provide customer service as a team, employees must…</vt:lpstr>
      <vt:lpstr>Products and Services</vt:lpstr>
      <vt:lpstr>Total Quality Management</vt:lpstr>
      <vt:lpstr>Who is responsible for customer service in your work environment?</vt:lpstr>
      <vt:lpstr>Customer Experience</vt:lpstr>
      <vt:lpstr>Customer Experience</vt:lpstr>
      <vt:lpstr>Added Value</vt:lpstr>
      <vt:lpstr>Hooray!!!!!!!! Movie Time</vt:lpstr>
      <vt:lpstr>Specific Examples of Added Value in HBI (Plu, EW, FM, Carp):</vt:lpstr>
      <vt:lpstr>Added Value in the Medical Trades</vt:lpstr>
      <vt:lpstr>Added Value in MO :</vt:lpstr>
      <vt:lpstr>Added Value in Security and Culinary Arts</vt:lpstr>
      <vt:lpstr>How does Customer Service Benefit Companies and Organizations ?</vt:lpstr>
      <vt:lpstr>Terminology</vt:lpstr>
    </vt:vector>
  </TitlesOfParts>
  <Company>Department of Labor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 Training</dc:title>
  <dc:creator>National Job Corps Data Center</dc:creator>
  <cp:lastModifiedBy>Peter Rusakovich</cp:lastModifiedBy>
  <cp:revision>57</cp:revision>
  <dcterms:created xsi:type="dcterms:W3CDTF">2009-06-15T14:42:59Z</dcterms:created>
  <dcterms:modified xsi:type="dcterms:W3CDTF">2011-01-11T16:47:11Z</dcterms:modified>
</cp:coreProperties>
</file>